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7" r:id="rId3"/>
    <p:sldId id="257" r:id="rId4"/>
    <p:sldId id="258" r:id="rId5"/>
    <p:sldId id="261" r:id="rId6"/>
    <p:sldId id="262" r:id="rId7"/>
    <p:sldId id="265" r:id="rId8"/>
    <p:sldId id="259" r:id="rId9"/>
    <p:sldId id="260" r:id="rId10"/>
    <p:sldId id="264" r:id="rId11"/>
    <p:sldId id="263"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819" autoAdjust="0"/>
  </p:normalViewPr>
  <p:slideViewPr>
    <p:cSldViewPr>
      <p:cViewPr varScale="1">
        <p:scale>
          <a:sx n="43" d="100"/>
          <a:sy n="43" d="100"/>
        </p:scale>
        <p:origin x="-21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2F79B-972D-483F-9F04-6930B6DB81EF}" type="datetimeFigureOut">
              <a:rPr lang="en-US" smtClean="0"/>
              <a:pPr/>
              <a:t>3/14/2021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F98EB-3454-47BC-AEDC-A5B7C06FB081}" type="slidenum">
              <a:rPr lang="en-US" smtClean="0"/>
              <a:pPr/>
              <a:t>‹#›</a:t>
            </a:fld>
            <a:endParaRPr lang="en-US"/>
          </a:p>
        </p:txBody>
      </p:sp>
    </p:spTree>
    <p:extLst>
      <p:ext uri="{BB962C8B-B14F-4D97-AF65-F5344CB8AC3E}">
        <p14:creationId xmlns:p14="http://schemas.microsoft.com/office/powerpoint/2010/main" val="3447552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6F98EB-3454-47BC-AEDC-A5B7C06FB08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The</a:t>
            </a:r>
            <a:r>
              <a:rPr lang="en-US" baseline="0" dirty="0" smtClean="0">
                <a:latin typeface="Times New Roman" pitchFamily="18" charset="0"/>
                <a:cs typeface="Times New Roman" pitchFamily="18" charset="0"/>
              </a:rPr>
              <a:t> people affiliated to the LBGQT movement are considered a “protected class”. LBGTQ  movement has come into the mainstream in recent years thanks to the efforts of people oriented to the movement championing for their rights (</a:t>
            </a:r>
            <a:r>
              <a:rPr lang="en-US" dirty="0" smtClean="0">
                <a:latin typeface="Times New Roman" pitchFamily="18" charset="0"/>
                <a:cs typeface="Times New Roman" pitchFamily="18" charset="0"/>
              </a:rPr>
              <a:t>Kazyak, 2018)</a:t>
            </a:r>
            <a:r>
              <a:rPr lang="en-US" baseline="0" dirty="0" smtClean="0">
                <a:latin typeface="Times New Roman" pitchFamily="18" charset="0"/>
                <a:cs typeface="Times New Roman" pitchFamily="18" charset="0"/>
              </a:rPr>
              <a:t>. The main concern of LBGTQ people is that they are discriminated and harassed in society. And this is why recent rulings in the Supreme Court have aimed at protecting the rights of these people. Just recently in Donald Trump’s administration, the Supreme Court in a landmark decision ruled that Title VII of the Civil Rights Act of 1964 prohibits workplace discrimination against gay, lesbian and transgender people. This solidified the view that LBGQT people ate a “protected class” in both the public and private domain.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A6F98EB-3454-47BC-AEDC-A5B7C06FB081}"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Freedom</a:t>
            </a:r>
            <a:r>
              <a:rPr lang="en-US" baseline="0" dirty="0" smtClean="0">
                <a:latin typeface="Times New Roman" pitchFamily="18" charset="0"/>
                <a:cs typeface="Times New Roman" pitchFamily="18" charset="0"/>
              </a:rPr>
              <a:t> of religion is a fundamental principle that supports the right for an individual or community both in the public and private sector to choose a religion, worship and follow their own beliefs and practices in the religious circle (</a:t>
            </a:r>
            <a:r>
              <a:rPr lang="en-US" dirty="0" smtClean="0">
                <a:latin typeface="Times New Roman" pitchFamily="18" charset="0"/>
                <a:cs typeface="Times New Roman" pitchFamily="18" charset="0"/>
              </a:rPr>
              <a:t>Laycock, 1994)</a:t>
            </a:r>
            <a:r>
              <a:rPr lang="en-US" baseline="0" dirty="0" smtClean="0">
                <a:latin typeface="Times New Roman" pitchFamily="18" charset="0"/>
                <a:cs typeface="Times New Roman" pitchFamily="18" charset="0"/>
              </a:rPr>
              <a:t>. Also envisioned in this principle is the freedom for one to change his/her own religion. Many people across the globe consider freedom of religion to be a fundamental human right. In any country with a state religion, freedom of religion implies that the government allows other sects to embrace their own religious practices besides that which is practiced by the state in general. The government therefore does not persecute believers who embrace other religious practices. Therefore, nations with a state religion have the freedom of religion envisioned in their constitutions in order to protect the rights of people in the religious circle.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A6F98EB-3454-47BC-AEDC-A5B7C06FB08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The Religious</a:t>
            </a:r>
            <a:r>
              <a:rPr lang="en-US" baseline="0" dirty="0" smtClean="0">
                <a:latin typeface="Times New Roman" pitchFamily="18" charset="0"/>
                <a:cs typeface="Times New Roman" pitchFamily="18" charset="0"/>
              </a:rPr>
              <a:t> Freedom Act set forth the rights of Americans to practice one’s religious practices. All this stems from the Bill of Rights which protects many freedoms that Americans embrace today. United States Constitution, 1</a:t>
            </a:r>
            <a:r>
              <a:rPr lang="en-US" baseline="30000" dirty="0" smtClean="0">
                <a:latin typeface="Times New Roman" pitchFamily="18" charset="0"/>
                <a:cs typeface="Times New Roman" pitchFamily="18" charset="0"/>
              </a:rPr>
              <a:t>st</a:t>
            </a:r>
            <a:r>
              <a:rPr lang="en-US" baseline="0" dirty="0" smtClean="0">
                <a:latin typeface="Times New Roman" pitchFamily="18" charset="0"/>
                <a:cs typeface="Times New Roman" pitchFamily="18" charset="0"/>
              </a:rPr>
              <a:t> amendment has it that “Congress shall make no law respecting an establishment of religion, or prohibiting the free exercise thereof”. Therefore, religious freedom is envisioned in the establishment clause and the free exercise clause of the First Amendment (</a:t>
            </a:r>
            <a:r>
              <a:rPr lang="en-US" dirty="0" smtClean="0">
                <a:latin typeface="Times New Roman" pitchFamily="18" charset="0"/>
                <a:cs typeface="Times New Roman" pitchFamily="18" charset="0"/>
              </a:rPr>
              <a:t>Laycock, 1994)</a:t>
            </a:r>
            <a:r>
              <a:rPr lang="en-US" baseline="0"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A6F98EB-3454-47BC-AEDC-A5B7C06FB08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establishment</a:t>
            </a:r>
            <a:r>
              <a:rPr lang="en-US" baseline="0" dirty="0" smtClean="0"/>
              <a:t> clause has it that the government will not chose an official religion it will support. This clause not only forbids the government from establishing an official religion but also prohibits government actions that unduly favor one religion over another (</a:t>
            </a:r>
            <a:r>
              <a:rPr lang="en-US" dirty="0" smtClean="0">
                <a:latin typeface="Times New Roman" pitchFamily="18" charset="0"/>
                <a:cs typeface="Times New Roman" pitchFamily="18" charset="0"/>
              </a:rPr>
              <a:t>Laycock, 1994)</a:t>
            </a:r>
            <a:r>
              <a:rPr lang="en-US" baseline="0" dirty="0" smtClean="0"/>
              <a:t>. This law also prohibits the government from unduly preferring religion over non-religion, or non-religion over religion. The United States government has committed to encouraging churches and religion. For example, the government does not tax religious sects in the country. Also, national government functions in the public open with prayer from diverse religious sects. Therefore, the government is bound to embrace all religions with the aim of instilling religion freedom within its borders.  </a:t>
            </a:r>
            <a:endParaRPr lang="en-US" dirty="0"/>
          </a:p>
        </p:txBody>
      </p:sp>
      <p:sp>
        <p:nvSpPr>
          <p:cNvPr id="4" name="Slide Number Placeholder 3"/>
          <p:cNvSpPr>
            <a:spLocks noGrp="1"/>
          </p:cNvSpPr>
          <p:nvPr>
            <p:ph type="sldNum" sz="quarter" idx="10"/>
          </p:nvPr>
        </p:nvSpPr>
        <p:spPr/>
        <p:txBody>
          <a:bodyPr/>
          <a:lstStyle/>
          <a:p>
            <a:fld id="{EA6F98EB-3454-47BC-AEDC-A5B7C06FB08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The free</a:t>
            </a:r>
            <a:r>
              <a:rPr lang="en-US" baseline="0" dirty="0" smtClean="0">
                <a:latin typeface="Times New Roman" pitchFamily="18" charset="0"/>
                <a:cs typeface="Times New Roman" pitchFamily="18" charset="0"/>
              </a:rPr>
              <a:t> exercise clause guarantees each person the right to believe and practice their religion as they wish so long as their religious practices do not violate criminal laws, offend public morals or otherwise threaten the safety of the community. Also, this is applicable so long as such laws were not created to target a specific religious sect (</a:t>
            </a:r>
            <a:r>
              <a:rPr lang="en-US" dirty="0" smtClean="0">
                <a:latin typeface="Times New Roman" pitchFamily="18" charset="0"/>
                <a:cs typeface="Times New Roman" pitchFamily="18" charset="0"/>
              </a:rPr>
              <a:t>Laycock, 1994)</a:t>
            </a:r>
            <a:r>
              <a:rPr lang="en-US" baseline="0" dirty="0" smtClean="0">
                <a:latin typeface="Times New Roman" pitchFamily="18" charset="0"/>
                <a:cs typeface="Times New Roman" pitchFamily="18" charset="0"/>
              </a:rPr>
              <a:t>. The issue that arises pertains to the extent at which the government can control conduct that is based on religious beliefs. Although the government may not specifically target the practices of a certain religion, the general restrictions on conduct which are directed at everyone may be applied to individuals engaging in that proscribed conduct for religious reasons.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A6F98EB-3454-47BC-AEDC-A5B7C06FB08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An</a:t>
            </a:r>
            <a:r>
              <a:rPr lang="en-US" baseline="0" dirty="0" smtClean="0">
                <a:latin typeface="Times New Roman" pitchFamily="18" charset="0"/>
                <a:cs typeface="Times New Roman" pitchFamily="18" charset="0"/>
              </a:rPr>
              <a:t> example of this act is religious discrimination. It is clear that many people are discriminated in society due to their religious beliefs. This is because they practice a different religion from that practiced by the majority population (</a:t>
            </a:r>
            <a:r>
              <a:rPr lang="en-US" dirty="0" smtClean="0">
                <a:latin typeface="Times New Roman" pitchFamily="18" charset="0"/>
                <a:cs typeface="Times New Roman" pitchFamily="18" charset="0"/>
              </a:rPr>
              <a:t>Laycock, 1994)</a:t>
            </a:r>
            <a:r>
              <a:rPr lang="en-US" baseline="0" dirty="0" smtClean="0">
                <a:latin typeface="Times New Roman" pitchFamily="18" charset="0"/>
                <a:cs typeface="Times New Roman" pitchFamily="18" charset="0"/>
              </a:rPr>
              <a:t>. Religious discrimination relates to the subject of contraception and LBGTQ movement in that the people affiliated to this group are discriminated in many sectors of society. Also, the people affiliated to the LBGTQ movement align with what is morally accepted in the teachings of religion. Different religions teach different things about sexual orientation. And therefore it is important for people to practice what their religion embrace. The state is also responsible of embracing what different religious groups practice in society.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A6F98EB-3454-47BC-AEDC-A5B7C06FB08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“A protected</a:t>
            </a:r>
            <a:r>
              <a:rPr lang="en-US" baseline="0" dirty="0" smtClean="0">
                <a:latin typeface="Times New Roman" pitchFamily="18" charset="0"/>
                <a:cs typeface="Times New Roman" pitchFamily="18" charset="0"/>
              </a:rPr>
              <a:t> class” is a group of individuals who share a common trait and therefore are legally protected from discrimination based on that trait. The Civil Rights Act of 1964 and other laws enforced over the years prohibited discrimination against an individual or groups of people based on particular traits (</a:t>
            </a:r>
            <a:r>
              <a:rPr lang="en-US" dirty="0" smtClean="0">
                <a:latin typeface="Times New Roman" pitchFamily="18" charset="0"/>
                <a:cs typeface="Times New Roman" pitchFamily="18" charset="0"/>
              </a:rPr>
              <a:t>Ellison, 2017)</a:t>
            </a:r>
            <a:r>
              <a:rPr lang="en-US" baseline="0" dirty="0" smtClean="0">
                <a:latin typeface="Times New Roman" pitchFamily="18" charset="0"/>
                <a:cs typeface="Times New Roman" pitchFamily="18" charset="0"/>
              </a:rPr>
              <a:t>. This is mainly practiced in both the public and private domain. Therefore, the law is clear on the protection of such individuals. It means that those who discriminate or harass individuals based on their traits have a case to answer in the court of law.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A6F98EB-3454-47BC-AEDC-A5B7C06FB08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pitchFamily="18" charset="0"/>
                <a:cs typeface="Times New Roman" pitchFamily="18" charset="0"/>
              </a:rPr>
              <a:t>While not required by federal law, the private sector has instilled policies aimed at protecting their employees from discrimination or harassment based on their traits. Therefore, employers have the responsibility of ensuring that employees are protected from discrimination and harassment based on their individual traits. The United States Equal Employment Opportunity Commission (EEOC) enforces many federal laws aimed at prohibiting employment discrimination (</a:t>
            </a:r>
            <a:r>
              <a:rPr lang="en-US" dirty="0" smtClean="0">
                <a:latin typeface="Times New Roman" pitchFamily="18" charset="0"/>
                <a:cs typeface="Times New Roman" pitchFamily="18" charset="0"/>
              </a:rPr>
              <a:t>Kovacs, 2017)</a:t>
            </a:r>
            <a:r>
              <a:rPr lang="en-US" baseline="0" dirty="0" smtClean="0">
                <a:latin typeface="Times New Roman" pitchFamily="18" charset="0"/>
                <a:cs typeface="Times New Roman" pitchFamily="18" charset="0"/>
              </a:rPr>
              <a:t>. The laws protect employees and job applicants against employment discrimination when it involves unfair treatment because of race, color, religion, sex, national origin, and age. Therefore, the standard of “protected classes” applies in the private sector because it seeks to protect individuals from discrimination and harassment based on their traits.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A6F98EB-3454-47BC-AEDC-A5B7C06FB08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The Burwell v. Hobby</a:t>
            </a:r>
            <a:r>
              <a:rPr lang="en-US" baseline="0" dirty="0" smtClean="0">
                <a:latin typeface="Times New Roman" pitchFamily="18" charset="0"/>
                <a:cs typeface="Times New Roman" pitchFamily="18" charset="0"/>
              </a:rPr>
              <a:t> Lobby case addressed the intersection of the Restoring Religious Freedom Act and the Affordable Care Act’s contraceptive mandate, which requires employers to provide their employees with health insurance coverage for contraception. The court ruled that the mandate could not be applied to closely held for-profit corporations with religious objections to certain types of contraception (</a:t>
            </a:r>
            <a:r>
              <a:rPr lang="en-US" dirty="0" smtClean="0">
                <a:latin typeface="Times New Roman" pitchFamily="18" charset="0"/>
                <a:cs typeface="Times New Roman" pitchFamily="18" charset="0"/>
              </a:rPr>
              <a:t>Ellison, 2017)</a:t>
            </a:r>
            <a:r>
              <a:rPr lang="en-US" baseline="0" dirty="0" smtClean="0">
                <a:latin typeface="Times New Roman" pitchFamily="18" charset="0"/>
                <a:cs typeface="Times New Roman" pitchFamily="18" charset="0"/>
              </a:rPr>
              <a:t>. In stead, the government would make up for the difference. Since then, the issue has raised debates in courts. Therefore, it means that the Hobby Lobby group does not belong to the “protected class”. This is because the government prohibits certain employers from providing insurance coverage for birth control if they conflict with the employer’s religious beliefs. The ruling was a blow to the rights of women with conflicting religious beliefs to those of their employers’.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A6F98EB-3454-47BC-AEDC-A5B7C06FB08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3B86953-DD3C-4557-801A-51A76795ED40}" type="datetimeFigureOut">
              <a:rPr lang="en-US" smtClean="0"/>
              <a:pPr/>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2E540-D9D2-4067-8BBD-C1C233287CA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B86953-DD3C-4557-801A-51A76795ED40}" type="datetimeFigureOut">
              <a:rPr lang="en-US" smtClean="0"/>
              <a:pPr/>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2E540-D9D2-4067-8BBD-C1C233287C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B86953-DD3C-4557-801A-51A76795ED40}" type="datetimeFigureOut">
              <a:rPr lang="en-US" smtClean="0"/>
              <a:pPr/>
              <a:t>3/14/2021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7862E540-D9D2-4067-8BBD-C1C233287C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B86953-DD3C-4557-801A-51A76795ED40}" type="datetimeFigureOut">
              <a:rPr lang="en-US" smtClean="0"/>
              <a:pPr/>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2E540-D9D2-4067-8BBD-C1C233287C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B86953-DD3C-4557-801A-51A76795ED40}" type="datetimeFigureOut">
              <a:rPr lang="en-US" smtClean="0"/>
              <a:pPr/>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2E540-D9D2-4067-8BBD-C1C233287C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B86953-DD3C-4557-801A-51A76795ED40}" type="datetimeFigureOut">
              <a:rPr lang="en-US" smtClean="0"/>
              <a:pPr/>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2E540-D9D2-4067-8BBD-C1C233287C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B86953-DD3C-4557-801A-51A76795ED40}" type="datetimeFigureOut">
              <a:rPr lang="en-US" smtClean="0"/>
              <a:pPr/>
              <a:t>3/14/2021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2E540-D9D2-4067-8BBD-C1C233287C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B86953-DD3C-4557-801A-51A76795ED40}" type="datetimeFigureOut">
              <a:rPr lang="en-US" smtClean="0"/>
              <a:pPr/>
              <a:t>3/14/2021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2E540-D9D2-4067-8BBD-C1C233287C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86953-DD3C-4557-801A-51A76795ED40}" type="datetimeFigureOut">
              <a:rPr lang="en-US" smtClean="0"/>
              <a:pPr/>
              <a:t>3/14/2021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2E540-D9D2-4067-8BBD-C1C233287C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B86953-DD3C-4557-801A-51A76795ED40}" type="datetimeFigureOut">
              <a:rPr lang="en-US" smtClean="0"/>
              <a:pPr/>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2E540-D9D2-4067-8BBD-C1C233287CA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3B86953-DD3C-4557-801A-51A76795ED40}" type="datetimeFigureOut">
              <a:rPr lang="en-US" smtClean="0"/>
              <a:pPr/>
              <a:t>3/14/2021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862E540-D9D2-4067-8BBD-C1C233287C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3B86953-DD3C-4557-801A-51A76795ED40}" type="datetimeFigureOut">
              <a:rPr lang="en-US" smtClean="0"/>
              <a:pPr/>
              <a:t>3/14/2021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862E540-D9D2-4067-8BBD-C1C233287C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itchFamily="18" charset="0"/>
                <a:cs typeface="Times New Roman" pitchFamily="18" charset="0"/>
              </a:rPr>
              <a:t>LAW ENFORCEMENT </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dirty="0" smtClean="0">
                <a:latin typeface="Times New Roman" pitchFamily="18" charset="0"/>
                <a:cs typeface="Times New Roman" pitchFamily="18" charset="0"/>
              </a:rPr>
              <a:t>RELIGIOUS FREEDOM </a:t>
            </a: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Contraception (Hobby Lobby) Group</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lnSpc>
                <a:spcPct val="200000"/>
              </a:lnSpc>
            </a:pPr>
            <a:r>
              <a:rPr lang="en-US" b="1" dirty="0" smtClean="0">
                <a:latin typeface="Times New Roman" pitchFamily="18" charset="0"/>
                <a:cs typeface="Times New Roman" pitchFamily="18" charset="0"/>
              </a:rPr>
              <a:t>Are those affiliated with this movement considered a “protected class” as set forth by the United States Supreme Court?</a:t>
            </a:r>
          </a:p>
          <a:p>
            <a:pPr>
              <a:lnSpc>
                <a:spcPct val="200000"/>
              </a:lnSpc>
            </a:pPr>
            <a:r>
              <a:rPr lang="en-US" dirty="0" smtClean="0">
                <a:latin typeface="Times New Roman" pitchFamily="18" charset="0"/>
                <a:cs typeface="Times New Roman" pitchFamily="18" charset="0"/>
              </a:rPr>
              <a:t>Does not belong to “protected class”</a:t>
            </a:r>
          </a:p>
          <a:p>
            <a:pPr>
              <a:lnSpc>
                <a:spcPct val="200000"/>
              </a:lnSpc>
            </a:pPr>
            <a:r>
              <a:rPr lang="en-US" dirty="0" smtClean="0">
                <a:latin typeface="Times New Roman" pitchFamily="18" charset="0"/>
                <a:cs typeface="Times New Roman" pitchFamily="18" charset="0"/>
              </a:rPr>
              <a:t>Women denied right to insurance coverage for birth control</a:t>
            </a:r>
          </a:p>
          <a:p>
            <a:pPr>
              <a:lnSpc>
                <a:spcPct val="200000"/>
              </a:lnSpc>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LBGQT Movement </a:t>
            </a:r>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1258573" y="2057400"/>
            <a:ext cx="6513827" cy="43434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References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Times New Roman" pitchFamily="18" charset="0"/>
                <a:cs typeface="Times New Roman" pitchFamily="18" charset="0"/>
              </a:rPr>
              <a:t>Laycock, D., &amp; Thomas, O. S. (1994). Interpreting the Religious Freedom Restoration Act. </a:t>
            </a:r>
            <a:r>
              <a:rPr lang="en-US" i="1" dirty="0" smtClean="0">
                <a:latin typeface="Times New Roman" pitchFamily="18" charset="0"/>
                <a:cs typeface="Times New Roman" pitchFamily="18" charset="0"/>
              </a:rPr>
              <a:t>Tex. L. Rev.</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73</a:t>
            </a:r>
            <a:r>
              <a:rPr lang="en-US" dirty="0" smtClean="0">
                <a:latin typeface="Times New Roman" pitchFamily="18" charset="0"/>
                <a:cs typeface="Times New Roman" pitchFamily="18" charset="0"/>
              </a:rPr>
              <a:t>, 209.</a:t>
            </a:r>
          </a:p>
          <a:p>
            <a:r>
              <a:rPr lang="en-US" dirty="0" smtClean="0">
                <a:latin typeface="Times New Roman" pitchFamily="18" charset="0"/>
                <a:cs typeface="Times New Roman" pitchFamily="18" charset="0"/>
              </a:rPr>
              <a:t>Kazyak, E., Burke, K., &amp; </a:t>
            </a:r>
            <a:r>
              <a:rPr lang="en-US" dirty="0" err="1" smtClean="0">
                <a:latin typeface="Times New Roman" pitchFamily="18" charset="0"/>
                <a:cs typeface="Times New Roman" pitchFamily="18" charset="0"/>
              </a:rPr>
              <a:t>Stange</a:t>
            </a:r>
            <a:r>
              <a:rPr lang="en-US" dirty="0" smtClean="0">
                <a:latin typeface="Times New Roman" pitchFamily="18" charset="0"/>
                <a:cs typeface="Times New Roman" pitchFamily="18" charset="0"/>
              </a:rPr>
              <a:t>, M. (2018). Logics of freedom: Debating religious freedom laws and gay and lesbian rights. </a:t>
            </a:r>
            <a:r>
              <a:rPr lang="en-US" i="1" dirty="0" err="1" smtClean="0">
                <a:latin typeface="Times New Roman" pitchFamily="18" charset="0"/>
                <a:cs typeface="Times New Roman" pitchFamily="18" charset="0"/>
              </a:rPr>
              <a:t>Socius</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2378023118760413.</a:t>
            </a:r>
          </a:p>
          <a:p>
            <a:r>
              <a:rPr lang="en-US" dirty="0" smtClean="0">
                <a:latin typeface="Times New Roman" pitchFamily="18" charset="0"/>
                <a:cs typeface="Times New Roman" pitchFamily="18" charset="0"/>
              </a:rPr>
              <a:t>Ellison, M. M. (2017). Civil marriage, same-sex couples, and religious freedom: reflections from a US scholar-activist. </a:t>
            </a:r>
            <a:r>
              <a:rPr lang="en-US" i="1" dirty="0" smtClean="0">
                <a:latin typeface="Times New Roman" pitchFamily="18" charset="0"/>
                <a:cs typeface="Times New Roman" pitchFamily="18" charset="0"/>
              </a:rPr>
              <a:t>Theology &amp; Sexuality</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23</a:t>
            </a:r>
            <a:r>
              <a:rPr lang="en-US" dirty="0" smtClean="0">
                <a:latin typeface="Times New Roman" pitchFamily="18" charset="0"/>
                <a:cs typeface="Times New Roman" pitchFamily="18" charset="0"/>
              </a:rPr>
              <a:t>(3), 249-254.</a:t>
            </a:r>
          </a:p>
          <a:p>
            <a:r>
              <a:rPr lang="en-US" dirty="0" smtClean="0">
                <a:latin typeface="Times New Roman" pitchFamily="18" charset="0"/>
                <a:cs typeface="Times New Roman" pitchFamily="18" charset="0"/>
              </a:rPr>
              <a:t>Kovacs, E. (2017). Religious Freedom, Religious Discrimination and the Workplace.</a:t>
            </a: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Outline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What is religious freedom </a:t>
            </a:r>
          </a:p>
          <a:p>
            <a:r>
              <a:rPr lang="en-US" dirty="0" smtClean="0">
                <a:latin typeface="Times New Roman" pitchFamily="18" charset="0"/>
                <a:cs typeface="Times New Roman" pitchFamily="18" charset="0"/>
              </a:rPr>
              <a:t>Religious Freedom Act</a:t>
            </a:r>
          </a:p>
          <a:p>
            <a:r>
              <a:rPr lang="en-US" dirty="0" smtClean="0">
                <a:latin typeface="Times New Roman" pitchFamily="18" charset="0"/>
                <a:cs typeface="Times New Roman" pitchFamily="18" charset="0"/>
              </a:rPr>
              <a:t>Establishment Clause</a:t>
            </a:r>
          </a:p>
          <a:p>
            <a:r>
              <a:rPr lang="en-US" dirty="0" smtClean="0">
                <a:latin typeface="Times New Roman" pitchFamily="18" charset="0"/>
                <a:cs typeface="Times New Roman" pitchFamily="18" charset="0"/>
              </a:rPr>
              <a:t>Free Exercise Clause </a:t>
            </a:r>
          </a:p>
          <a:p>
            <a:r>
              <a:rPr lang="en-US" dirty="0" smtClean="0">
                <a:latin typeface="Times New Roman" pitchFamily="18" charset="0"/>
                <a:cs typeface="Times New Roman" pitchFamily="18" charset="0"/>
              </a:rPr>
              <a:t>Example of Religious Freedom Act</a:t>
            </a:r>
          </a:p>
          <a:p>
            <a:r>
              <a:rPr lang="en-US" dirty="0" smtClean="0">
                <a:latin typeface="Times New Roman" pitchFamily="18" charset="0"/>
                <a:cs typeface="Times New Roman" pitchFamily="18" charset="0"/>
              </a:rPr>
              <a:t>“Protected Class” meaning </a:t>
            </a:r>
          </a:p>
          <a:p>
            <a:r>
              <a:rPr lang="en-US" dirty="0" smtClean="0">
                <a:latin typeface="Times New Roman" pitchFamily="18" charset="0"/>
                <a:cs typeface="Times New Roman" pitchFamily="18" charset="0"/>
              </a:rPr>
              <a:t>“Protected Class” in private sector</a:t>
            </a:r>
          </a:p>
          <a:p>
            <a:r>
              <a:rPr lang="en-US" dirty="0" smtClean="0">
                <a:latin typeface="Times New Roman" pitchFamily="18" charset="0"/>
                <a:cs typeface="Times New Roman" pitchFamily="18" charset="0"/>
              </a:rPr>
              <a:t> Hobby Lobby Group</a:t>
            </a:r>
          </a:p>
          <a:p>
            <a:r>
              <a:rPr lang="en-US" dirty="0" smtClean="0">
                <a:latin typeface="Times New Roman" pitchFamily="18" charset="0"/>
                <a:cs typeface="Times New Roman" pitchFamily="18" charset="0"/>
              </a:rPr>
              <a:t>LBGTQ Movement </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What is Religious Freedom?</a:t>
            </a:r>
            <a:endParaRPr lang="en-US" dirty="0">
              <a:latin typeface="Times New Roman" pitchFamily="18" charset="0"/>
              <a:cs typeface="Times New Roman" pitchFamily="18" charset="0"/>
            </a:endParaRPr>
          </a:p>
        </p:txBody>
      </p:sp>
      <p:pic>
        <p:nvPicPr>
          <p:cNvPr id="2051" name="Picture 3"/>
          <p:cNvPicPr>
            <a:picLocks noGrp="1" noChangeAspect="1" noChangeArrowheads="1"/>
          </p:cNvPicPr>
          <p:nvPr>
            <p:ph idx="1"/>
          </p:nvPr>
        </p:nvPicPr>
        <p:blipFill>
          <a:blip r:embed="rId3"/>
          <a:srcRect/>
          <a:stretch>
            <a:fillRect/>
          </a:stretch>
        </p:blipFill>
        <p:spPr bwMode="auto">
          <a:xfrm>
            <a:off x="728860" y="2057400"/>
            <a:ext cx="7734070" cy="433881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Explain the Religious Freedom Act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lnSpc>
                <a:spcPct val="200000"/>
              </a:lnSpc>
            </a:pPr>
            <a:r>
              <a:rPr lang="en-US" dirty="0" smtClean="0">
                <a:latin typeface="Times New Roman" pitchFamily="18" charset="0"/>
                <a:cs typeface="Times New Roman" pitchFamily="18" charset="0"/>
              </a:rPr>
              <a:t>Religious Freedom Restoration Act of 1993</a:t>
            </a:r>
          </a:p>
          <a:p>
            <a:pPr>
              <a:lnSpc>
                <a:spcPct val="200000"/>
              </a:lnSpc>
            </a:pPr>
            <a:r>
              <a:rPr lang="en-US" dirty="0" smtClean="0">
                <a:latin typeface="Times New Roman" pitchFamily="18" charset="0"/>
                <a:cs typeface="Times New Roman" pitchFamily="18" charset="0"/>
              </a:rPr>
              <a:t>Envisioned in the bill of rights-1st Amendment</a:t>
            </a:r>
          </a:p>
          <a:p>
            <a:pPr>
              <a:lnSpc>
                <a:spcPct val="200000"/>
              </a:lnSpc>
            </a:pPr>
            <a:r>
              <a:rPr lang="en-US" dirty="0" smtClean="0">
                <a:latin typeface="Times New Roman" pitchFamily="18" charset="0"/>
                <a:cs typeface="Times New Roman" pitchFamily="18" charset="0"/>
              </a:rPr>
              <a:t>Establishment clause  </a:t>
            </a:r>
          </a:p>
          <a:p>
            <a:pPr>
              <a:lnSpc>
                <a:spcPct val="200000"/>
              </a:lnSpc>
            </a:pPr>
            <a:r>
              <a:rPr lang="en-US" dirty="0" smtClean="0">
                <a:latin typeface="Times New Roman" pitchFamily="18" charset="0"/>
                <a:cs typeface="Times New Roman" pitchFamily="18" charset="0"/>
              </a:rPr>
              <a:t>Free Exercise Clause</a:t>
            </a:r>
          </a:p>
          <a:p>
            <a:pPr>
              <a:lnSpc>
                <a:spcPct val="200000"/>
              </a:lnSpc>
            </a:pP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Establishment Clause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nSpc>
                <a:spcPct val="200000"/>
              </a:lnSpc>
            </a:pPr>
            <a:r>
              <a:rPr lang="en-US" dirty="0" smtClean="0">
                <a:latin typeface="Times New Roman" pitchFamily="18" charset="0"/>
                <a:cs typeface="Times New Roman" pitchFamily="18" charset="0"/>
              </a:rPr>
              <a:t>Property of religious sects free from taxation</a:t>
            </a:r>
          </a:p>
          <a:p>
            <a:pPr>
              <a:lnSpc>
                <a:spcPct val="200000"/>
              </a:lnSpc>
            </a:pPr>
            <a:r>
              <a:rPr lang="en-US" dirty="0" smtClean="0">
                <a:latin typeface="Times New Roman" pitchFamily="18" charset="0"/>
                <a:cs typeface="Times New Roman" pitchFamily="18" charset="0"/>
              </a:rPr>
              <a:t>Public officials take oath in God’s name</a:t>
            </a:r>
          </a:p>
          <a:p>
            <a:pPr>
              <a:lnSpc>
                <a:spcPct val="200000"/>
              </a:lnSpc>
            </a:pPr>
            <a:r>
              <a:rPr lang="en-US" dirty="0" smtClean="0">
                <a:latin typeface="Times New Roman" pitchFamily="18" charset="0"/>
                <a:cs typeface="Times New Roman" pitchFamily="18" charset="0"/>
              </a:rPr>
              <a:t>Session in state agencies open with prayer</a:t>
            </a:r>
          </a:p>
          <a:p>
            <a:pPr>
              <a:lnSpc>
                <a:spcPct val="200000"/>
              </a:lnSpc>
            </a:pPr>
            <a:r>
              <a:rPr lang="en-US" dirty="0" smtClean="0">
                <a:latin typeface="Times New Roman" pitchFamily="18" charset="0"/>
                <a:cs typeface="Times New Roman" pitchFamily="18" charset="0"/>
              </a:rPr>
              <a:t>Nation anthem and currency refer to God</a:t>
            </a: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Free Exercise Clause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a:lnSpc>
                <a:spcPct val="200000"/>
              </a:lnSpc>
            </a:pPr>
            <a:r>
              <a:rPr lang="en-US" dirty="0" smtClean="0">
                <a:latin typeface="Times New Roman" pitchFamily="18" charset="0"/>
                <a:cs typeface="Times New Roman" pitchFamily="18" charset="0"/>
              </a:rPr>
              <a:t>Guarantees right to practice religion </a:t>
            </a:r>
          </a:p>
          <a:p>
            <a:pPr>
              <a:lnSpc>
                <a:spcPct val="200000"/>
              </a:lnSpc>
            </a:pPr>
            <a:r>
              <a:rPr lang="en-US" dirty="0" smtClean="0">
                <a:latin typeface="Times New Roman" pitchFamily="18" charset="0"/>
                <a:cs typeface="Times New Roman" pitchFamily="18" charset="0"/>
              </a:rPr>
              <a:t>Does not:</a:t>
            </a:r>
          </a:p>
          <a:p>
            <a:pPr>
              <a:lnSpc>
                <a:spcPct val="200000"/>
              </a:lnSpc>
              <a:buFont typeface="Wingdings" pitchFamily="2" charset="2"/>
              <a:buChar char="ü"/>
            </a:pPr>
            <a:r>
              <a:rPr lang="en-US" dirty="0" smtClean="0">
                <a:latin typeface="Times New Roman" pitchFamily="18" charset="0"/>
                <a:cs typeface="Times New Roman" pitchFamily="18" charset="0"/>
              </a:rPr>
              <a:t>Violate criminal laws</a:t>
            </a:r>
          </a:p>
          <a:p>
            <a:pPr>
              <a:lnSpc>
                <a:spcPct val="200000"/>
              </a:lnSpc>
              <a:buFont typeface="Wingdings" pitchFamily="2" charset="2"/>
              <a:buChar char="ü"/>
            </a:pPr>
            <a:r>
              <a:rPr lang="en-US" dirty="0" smtClean="0">
                <a:latin typeface="Times New Roman" pitchFamily="18" charset="0"/>
                <a:cs typeface="Times New Roman" pitchFamily="18" charset="0"/>
              </a:rPr>
              <a:t>Offend public moral</a:t>
            </a:r>
          </a:p>
          <a:p>
            <a:pPr>
              <a:lnSpc>
                <a:spcPct val="200000"/>
              </a:lnSpc>
              <a:buFont typeface="Wingdings" pitchFamily="2" charset="2"/>
              <a:buChar char="ü"/>
            </a:pPr>
            <a:r>
              <a:rPr lang="en-US" dirty="0" smtClean="0">
                <a:latin typeface="Times New Roman" pitchFamily="18" charset="0"/>
                <a:cs typeface="Times New Roman" pitchFamily="18" charset="0"/>
              </a:rPr>
              <a:t>Threaten safety of the community</a:t>
            </a:r>
          </a:p>
          <a:p>
            <a:pPr>
              <a:lnSpc>
                <a:spcPct val="200000"/>
              </a:lnSpc>
            </a:pPr>
            <a:endParaRPr lang="en-US" dirty="0"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Examples of Religious Freedom Act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nSpc>
                <a:spcPct val="200000"/>
              </a:lnSpc>
            </a:pPr>
            <a:r>
              <a:rPr lang="en-US" dirty="0" smtClean="0">
                <a:latin typeface="Times New Roman" pitchFamily="18" charset="0"/>
                <a:cs typeface="Times New Roman" pitchFamily="18" charset="0"/>
              </a:rPr>
              <a:t>Religious discrimination</a:t>
            </a:r>
          </a:p>
          <a:p>
            <a:pPr>
              <a:lnSpc>
                <a:spcPct val="200000"/>
              </a:lnSpc>
            </a:pPr>
            <a:r>
              <a:rPr lang="en-US" dirty="0" smtClean="0">
                <a:latin typeface="Times New Roman" pitchFamily="18" charset="0"/>
                <a:cs typeface="Times New Roman" pitchFamily="18" charset="0"/>
              </a:rPr>
              <a:t>Religious censorship</a:t>
            </a:r>
          </a:p>
          <a:p>
            <a:pPr>
              <a:lnSpc>
                <a:spcPct val="200000"/>
              </a:lnSpc>
            </a:pPr>
            <a:endParaRPr lang="en-US"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Explain What “Protected Class” Means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lnSpc>
                <a:spcPct val="200000"/>
              </a:lnSpc>
            </a:pPr>
            <a:r>
              <a:rPr lang="en-US" dirty="0" smtClean="0">
                <a:latin typeface="Times New Roman" pitchFamily="18" charset="0"/>
                <a:cs typeface="Times New Roman" pitchFamily="18" charset="0"/>
              </a:rPr>
              <a:t>Explain first what “protected class” means in terms of the public and private sector. </a:t>
            </a:r>
          </a:p>
          <a:p>
            <a:pPr>
              <a:lnSpc>
                <a:spcPct val="200000"/>
              </a:lnSpc>
            </a:pPr>
            <a:r>
              <a:rPr lang="en-US" dirty="0" smtClean="0">
                <a:latin typeface="Times New Roman" pitchFamily="18" charset="0"/>
                <a:cs typeface="Times New Roman" pitchFamily="18" charset="0"/>
              </a:rPr>
              <a:t>Legally protected people</a:t>
            </a:r>
          </a:p>
          <a:p>
            <a:pPr>
              <a:lnSpc>
                <a:spcPct val="200000"/>
              </a:lnSpc>
            </a:pPr>
            <a:r>
              <a:rPr lang="en-US" dirty="0" smtClean="0">
                <a:latin typeface="Times New Roman" pitchFamily="18" charset="0"/>
                <a:cs typeface="Times New Roman" pitchFamily="18" charset="0"/>
              </a:rPr>
              <a:t>Prevents discrimination </a:t>
            </a:r>
          </a:p>
          <a:p>
            <a:pPr>
              <a:lnSpc>
                <a:spcPct val="200000"/>
              </a:lnSpc>
            </a:pPr>
            <a:r>
              <a:rPr lang="en-US" dirty="0" smtClean="0">
                <a:latin typeface="Times New Roman" pitchFamily="18" charset="0"/>
                <a:cs typeface="Times New Roman" pitchFamily="18" charset="0"/>
              </a:rPr>
              <a:t>Protected class include: race, color, religion, national origin, sex, disability, and familial status)</a:t>
            </a:r>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“Protected Class” in Private Sector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nSpc>
                <a:spcPct val="200000"/>
              </a:lnSpc>
            </a:pPr>
            <a:r>
              <a:rPr lang="en-US" dirty="0" smtClean="0">
                <a:latin typeface="Times New Roman" pitchFamily="18" charset="0"/>
                <a:cs typeface="Times New Roman" pitchFamily="18" charset="0"/>
              </a:rPr>
              <a:t>Whether this standard must be applied to the private sector.</a:t>
            </a:r>
          </a:p>
          <a:p>
            <a:pPr>
              <a:lnSpc>
                <a:spcPct val="200000"/>
              </a:lnSpc>
            </a:pPr>
            <a:endParaRPr lang="en-US" dirty="0" smtClean="0">
              <a:latin typeface="Times New Roman" pitchFamily="18" charset="0"/>
              <a:cs typeface="Times New Roman" pitchFamily="18" charset="0"/>
            </a:endParaRPr>
          </a:p>
          <a:p>
            <a:pPr>
              <a:lnSpc>
                <a:spcPct val="200000"/>
              </a:lnSpc>
            </a:pPr>
            <a:endParaRPr lang="en-US"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323</TotalTime>
  <Words>1427</Words>
  <Application>Microsoft Office PowerPoint</Application>
  <PresentationFormat>On-screen Show (4:3)</PresentationFormat>
  <Paragraphs>68</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Module</vt:lpstr>
      <vt:lpstr>LAW ENFORCEMENT </vt:lpstr>
      <vt:lpstr>Outline </vt:lpstr>
      <vt:lpstr>What is Religious Freedom?</vt:lpstr>
      <vt:lpstr>Explain the Religious Freedom Act</vt:lpstr>
      <vt:lpstr>Establishment Clause</vt:lpstr>
      <vt:lpstr>Free Exercise Clause</vt:lpstr>
      <vt:lpstr>Examples of Religious Freedom Act</vt:lpstr>
      <vt:lpstr>Explain What “Protected Class” Means</vt:lpstr>
      <vt:lpstr>“Protected Class” in Private Sector</vt:lpstr>
      <vt:lpstr>Contraception (Hobby Lobby) Group</vt:lpstr>
      <vt:lpstr>LBGQT Movement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ENFORCEMENT</dc:title>
  <dc:creator>Windows User</dc:creator>
  <cp:lastModifiedBy>VINNY</cp:lastModifiedBy>
  <cp:revision>128</cp:revision>
  <dcterms:created xsi:type="dcterms:W3CDTF">2021-03-09T07:12:19Z</dcterms:created>
  <dcterms:modified xsi:type="dcterms:W3CDTF">2021-03-14T16:27:03Z</dcterms:modified>
</cp:coreProperties>
</file>